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205">
              <a:alpha val="36000"/>
            </a:srgbClr>
          </a:solid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1270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1270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3">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127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b="def" i="def"/>
      <a:tcStyle>
        <a:tcBdr/>
        <a:fill>
          <a:solidFill>
            <a:srgbClr val="94908F">
              <a:alpha val="64999"/>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alpha val="50000"/>
                </a:srgbClr>
              </a:solidFill>
              <a:prstDash val="solid"/>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929292">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7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off" i="of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10.png>
</file>

<file path=ppt/media/image11.png>
</file>

<file path=ppt/media/image12.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Başlık ve Alt Başlık">
    <p:spTree>
      <p:nvGrpSpPr>
        <p:cNvPr id="1" name=""/>
        <p:cNvGrpSpPr/>
        <p:nvPr/>
      </p:nvGrpSpPr>
      <p:grpSpPr>
        <a:xfrm>
          <a:off x="0" y="0"/>
          <a:ext cx="0" cy="0"/>
          <a:chOff x="0" y="0"/>
          <a:chExt cx="0" cy="0"/>
        </a:xfrm>
      </p:grpSpPr>
      <p:sp>
        <p:nvSpPr>
          <p:cNvPr id="11" name="Başlık Metni"/>
          <p:cNvSpPr txBox="1"/>
          <p:nvPr>
            <p:ph type="title"/>
          </p:nvPr>
        </p:nvSpPr>
        <p:spPr>
          <a:xfrm>
            <a:off x="1473200" y="1790700"/>
            <a:ext cx="21437600" cy="4927600"/>
          </a:xfrm>
          <a:prstGeom prst="rect">
            <a:avLst/>
          </a:prstGeom>
        </p:spPr>
        <p:txBody>
          <a:bodyPr anchor="b"/>
          <a:lstStyle/>
          <a:p>
            <a:pPr/>
            <a:r>
              <a:t>Başlık Metni</a:t>
            </a:r>
          </a:p>
        </p:txBody>
      </p:sp>
      <p:sp>
        <p:nvSpPr>
          <p:cNvPr id="12" name="Gövde Düzeyi Bir…"/>
          <p:cNvSpPr txBox="1"/>
          <p:nvPr>
            <p:ph type="body" sz="quarter" idx="1"/>
          </p:nvPr>
        </p:nvSpPr>
        <p:spPr>
          <a:xfrm>
            <a:off x="1473200" y="6845300"/>
            <a:ext cx="21437600" cy="22098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13"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lıntı">
    <p:spTree>
      <p:nvGrpSpPr>
        <p:cNvPr id="1" name=""/>
        <p:cNvGrpSpPr/>
        <p:nvPr/>
      </p:nvGrpSpPr>
      <p:grpSpPr>
        <a:xfrm>
          <a:off x="0" y="0"/>
          <a:ext cx="0" cy="0"/>
          <a:chOff x="0" y="0"/>
          <a:chExt cx="0" cy="0"/>
        </a:xfrm>
      </p:grpSpPr>
      <p:sp>
        <p:nvSpPr>
          <p:cNvPr id="93" name="-Ali Utku"/>
          <p:cNvSpPr txBox="1"/>
          <p:nvPr>
            <p:ph type="body" sz="quarter" idx="21"/>
          </p:nvPr>
        </p:nvSpPr>
        <p:spPr>
          <a:xfrm>
            <a:off x="2387600" y="8966200"/>
            <a:ext cx="19621500" cy="585521"/>
          </a:xfrm>
          <a:prstGeom prst="rect">
            <a:avLst/>
          </a:prstGeom>
        </p:spPr>
        <p:txBody>
          <a:bodyPr anchor="t">
            <a:spAutoFit/>
          </a:bodyPr>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defRPr>
            </a:lvl1pPr>
          </a:lstStyle>
          <a:p>
            <a:pPr/>
            <a:r>
              <a:t>-Ali Utku</a:t>
            </a:r>
          </a:p>
        </p:txBody>
      </p:sp>
      <p:sp>
        <p:nvSpPr>
          <p:cNvPr id="94" name="“Buraya bir alıntı yazın.”"/>
          <p:cNvSpPr txBox="1"/>
          <p:nvPr>
            <p:ph type="body" sz="quarter" idx="22"/>
          </p:nvPr>
        </p:nvSpPr>
        <p:spPr>
          <a:xfrm>
            <a:off x="2387600" y="6059289"/>
            <a:ext cx="19621500" cy="850901"/>
          </a:xfrm>
          <a:prstGeom prst="rect">
            <a:avLst/>
          </a:prstGeom>
        </p:spPr>
        <p:txBody>
          <a:bodyPr>
            <a:spAutoFit/>
          </a:bodyPr>
          <a:lstStyle>
            <a:lvl1pPr marL="0" indent="0" algn="ctr">
              <a:spcBef>
                <a:spcPts val="0"/>
              </a:spcBef>
              <a:buSzTx/>
              <a:buNone/>
              <a:defRPr>
                <a:effectLst>
                  <a:outerShdw sx="100000" sy="100000" kx="0" ky="0" algn="b" rotWithShape="0" blurRad="38100" dist="54428" dir="2700000">
                    <a:srgbClr val="000000">
                      <a:alpha val="48000"/>
                    </a:srgbClr>
                  </a:outerShdw>
                </a:effectLst>
              </a:defRPr>
            </a:lvl1pPr>
          </a:lstStyle>
          <a:p>
            <a:pPr/>
            <a:r>
              <a:t>“Buraya bir alıntı yazın.” </a:t>
            </a:r>
          </a:p>
        </p:txBody>
      </p:sp>
      <p:sp>
        <p:nvSpPr>
          <p:cNvPr id="95"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p:spTree>
      <p:nvGrpSpPr>
        <p:cNvPr id="1" name=""/>
        <p:cNvGrpSpPr/>
        <p:nvPr/>
      </p:nvGrpSpPr>
      <p:grpSpPr>
        <a:xfrm>
          <a:off x="0" y="0"/>
          <a:ext cx="0" cy="0"/>
          <a:chOff x="0" y="0"/>
          <a:chExt cx="0" cy="0"/>
        </a:xfrm>
      </p:grpSpPr>
      <p:sp>
        <p:nvSpPr>
          <p:cNvPr id="102" name="143070724_2880x2159.jpeg"/>
          <p:cNvSpPr/>
          <p:nvPr>
            <p:ph type="pic" idx="21"/>
          </p:nvPr>
        </p:nvSpPr>
        <p:spPr>
          <a:xfrm>
            <a:off x="-12700" y="-3924300"/>
            <a:ext cx="24384000" cy="18279533"/>
          </a:xfrm>
          <a:prstGeom prst="rect">
            <a:avLst/>
          </a:prstGeom>
        </p:spPr>
        <p:txBody>
          <a:bodyPr lIns="91439" tIns="45719" rIns="91439" bIns="45719" anchor="t">
            <a:noAutofit/>
          </a:bodyPr>
          <a:lstStyle/>
          <a:p>
            <a:pPr/>
          </a:p>
        </p:txBody>
      </p:sp>
      <p:sp>
        <p:nvSpPr>
          <p:cNvPr id="103"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oş">
    <p:spTree>
      <p:nvGrpSpPr>
        <p:cNvPr id="1" name=""/>
        <p:cNvGrpSpPr/>
        <p:nvPr/>
      </p:nvGrpSpPr>
      <p:grpSpPr>
        <a:xfrm>
          <a:off x="0" y="0"/>
          <a:ext cx="0" cy="0"/>
          <a:chOff x="0" y="0"/>
          <a:chExt cx="0" cy="0"/>
        </a:xfrm>
      </p:grpSpPr>
      <p:sp>
        <p:nvSpPr>
          <p:cNvPr id="110"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Yatay">
    <p:spTree>
      <p:nvGrpSpPr>
        <p:cNvPr id="1" name=""/>
        <p:cNvGrpSpPr/>
        <p:nvPr/>
      </p:nvGrpSpPr>
      <p:grpSpPr>
        <a:xfrm>
          <a:off x="0" y="0"/>
          <a:ext cx="0" cy="0"/>
          <a:chOff x="0" y="0"/>
          <a:chExt cx="0" cy="0"/>
        </a:xfrm>
      </p:grpSpPr>
      <p:sp>
        <p:nvSpPr>
          <p:cNvPr id="20" name="Görüntü"/>
          <p:cNvSpPr/>
          <p:nvPr>
            <p:ph type="pic" idx="21"/>
          </p:nvPr>
        </p:nvSpPr>
        <p:spPr>
          <a:xfrm>
            <a:off x="1473200" y="-2692400"/>
            <a:ext cx="21437602" cy="16070758"/>
          </a:xfrm>
          <a:prstGeom prst="rect">
            <a:avLst/>
          </a:prstGeom>
          <a:ln w="9525">
            <a:round/>
          </a:ln>
        </p:spPr>
        <p:txBody>
          <a:bodyPr lIns="91439" tIns="45719" rIns="91439" bIns="45719" anchor="t">
            <a:noAutofit/>
          </a:bodyPr>
          <a:lstStyle/>
          <a:p>
            <a:pPr/>
          </a:p>
        </p:txBody>
      </p:sp>
      <p:sp>
        <p:nvSpPr>
          <p:cNvPr id="21" name="Başlık Metni"/>
          <p:cNvSpPr txBox="1"/>
          <p:nvPr>
            <p:ph type="title"/>
          </p:nvPr>
        </p:nvSpPr>
        <p:spPr>
          <a:xfrm>
            <a:off x="1473200" y="9575800"/>
            <a:ext cx="21437600" cy="1714500"/>
          </a:xfrm>
          <a:prstGeom prst="rect">
            <a:avLst/>
          </a:prstGeom>
        </p:spPr>
        <p:txBody>
          <a:bodyPr anchor="b"/>
          <a:lstStyle/>
          <a:p>
            <a:pPr/>
            <a:r>
              <a:t>Başlık Metni</a:t>
            </a:r>
          </a:p>
        </p:txBody>
      </p:sp>
      <p:sp>
        <p:nvSpPr>
          <p:cNvPr id="22" name="Gövde Düzeyi Bir…"/>
          <p:cNvSpPr txBox="1"/>
          <p:nvPr>
            <p:ph type="body" sz="quarter" idx="1"/>
          </p:nvPr>
        </p:nvSpPr>
        <p:spPr>
          <a:xfrm>
            <a:off x="1473200" y="11290300"/>
            <a:ext cx="21437600" cy="21971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23"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 Orta">
    <p:spTree>
      <p:nvGrpSpPr>
        <p:cNvPr id="1" name=""/>
        <p:cNvGrpSpPr/>
        <p:nvPr/>
      </p:nvGrpSpPr>
      <p:grpSpPr>
        <a:xfrm>
          <a:off x="0" y="0"/>
          <a:ext cx="0" cy="0"/>
          <a:chOff x="0" y="0"/>
          <a:chExt cx="0" cy="0"/>
        </a:xfrm>
      </p:grpSpPr>
      <p:sp>
        <p:nvSpPr>
          <p:cNvPr id="30" name="Başlık Metni"/>
          <p:cNvSpPr txBox="1"/>
          <p:nvPr>
            <p:ph type="title"/>
          </p:nvPr>
        </p:nvSpPr>
        <p:spPr>
          <a:xfrm>
            <a:off x="1473200" y="5143500"/>
            <a:ext cx="21437600" cy="3429000"/>
          </a:xfrm>
          <a:prstGeom prst="rect">
            <a:avLst/>
          </a:prstGeom>
        </p:spPr>
        <p:txBody>
          <a:bodyPr/>
          <a:lstStyle/>
          <a:p>
            <a:pPr/>
            <a:r>
              <a:t>Başlık Metni</a:t>
            </a:r>
          </a:p>
        </p:txBody>
      </p:sp>
      <p:sp>
        <p:nvSpPr>
          <p:cNvPr id="31"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Düşey">
    <p:spTree>
      <p:nvGrpSpPr>
        <p:cNvPr id="1" name=""/>
        <p:cNvGrpSpPr/>
        <p:nvPr/>
      </p:nvGrpSpPr>
      <p:grpSpPr>
        <a:xfrm>
          <a:off x="0" y="0"/>
          <a:ext cx="0" cy="0"/>
          <a:chOff x="0" y="0"/>
          <a:chExt cx="0" cy="0"/>
        </a:xfrm>
      </p:grpSpPr>
      <p:sp>
        <p:nvSpPr>
          <p:cNvPr id="38" name="143070716_1012x1350.jpeg"/>
          <p:cNvSpPr/>
          <p:nvPr>
            <p:ph type="pic" idx="21"/>
          </p:nvPr>
        </p:nvSpPr>
        <p:spPr>
          <a:xfrm>
            <a:off x="12925240" y="918941"/>
            <a:ext cx="11599695" cy="15473898"/>
          </a:xfrm>
          <a:prstGeom prst="rect">
            <a:avLst/>
          </a:prstGeom>
          <a:ln w="9525">
            <a:round/>
          </a:ln>
        </p:spPr>
        <p:txBody>
          <a:bodyPr lIns="91439" tIns="45719" rIns="91439" bIns="45719" anchor="t">
            <a:noAutofit/>
          </a:bodyPr>
          <a:lstStyle/>
          <a:p>
            <a:pPr/>
          </a:p>
        </p:txBody>
      </p:sp>
      <p:sp>
        <p:nvSpPr>
          <p:cNvPr id="39" name="Başlık Metni"/>
          <p:cNvSpPr txBox="1"/>
          <p:nvPr>
            <p:ph type="title"/>
          </p:nvPr>
        </p:nvSpPr>
        <p:spPr>
          <a:xfrm>
            <a:off x="1473200" y="1803400"/>
            <a:ext cx="9639300" cy="4927600"/>
          </a:xfrm>
          <a:prstGeom prst="rect">
            <a:avLst/>
          </a:prstGeom>
        </p:spPr>
        <p:txBody>
          <a:bodyPr anchor="b"/>
          <a:lstStyle/>
          <a:p>
            <a:pPr/>
            <a:r>
              <a:t>Başlık Metni</a:t>
            </a:r>
          </a:p>
        </p:txBody>
      </p:sp>
      <p:sp>
        <p:nvSpPr>
          <p:cNvPr id="40" name="Gövde Düzeyi Bir…"/>
          <p:cNvSpPr txBox="1"/>
          <p:nvPr>
            <p:ph type="body" sz="quarter" idx="1"/>
          </p:nvPr>
        </p:nvSpPr>
        <p:spPr>
          <a:xfrm>
            <a:off x="1473200" y="6718300"/>
            <a:ext cx="9639300" cy="50927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41"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 Üst">
    <p:spTree>
      <p:nvGrpSpPr>
        <p:cNvPr id="1" name=""/>
        <p:cNvGrpSpPr/>
        <p:nvPr/>
      </p:nvGrpSpPr>
      <p:grpSpPr>
        <a:xfrm>
          <a:off x="0" y="0"/>
          <a:ext cx="0" cy="0"/>
          <a:chOff x="0" y="0"/>
          <a:chExt cx="0" cy="0"/>
        </a:xfrm>
      </p:grpSpPr>
      <p:sp>
        <p:nvSpPr>
          <p:cNvPr id="48" name="Başlık Metni"/>
          <p:cNvSpPr txBox="1"/>
          <p:nvPr>
            <p:ph type="title"/>
          </p:nvPr>
        </p:nvSpPr>
        <p:spPr>
          <a:prstGeom prst="rect">
            <a:avLst/>
          </a:prstGeom>
        </p:spPr>
        <p:txBody>
          <a:bodyPr/>
          <a:lstStyle/>
          <a:p>
            <a:pPr/>
            <a:r>
              <a:t>Başlık Metni</a:t>
            </a:r>
          </a:p>
        </p:txBody>
      </p:sp>
      <p:sp>
        <p:nvSpPr>
          <p:cNvPr id="49"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ve Madde İşaretleri">
    <p:spTree>
      <p:nvGrpSpPr>
        <p:cNvPr id="1" name=""/>
        <p:cNvGrpSpPr/>
        <p:nvPr/>
      </p:nvGrpSpPr>
      <p:grpSpPr>
        <a:xfrm>
          <a:off x="0" y="0"/>
          <a:ext cx="0" cy="0"/>
          <a:chOff x="0" y="0"/>
          <a:chExt cx="0" cy="0"/>
        </a:xfrm>
      </p:grpSpPr>
      <p:sp>
        <p:nvSpPr>
          <p:cNvPr id="56" name="Başlık Metni"/>
          <p:cNvSpPr txBox="1"/>
          <p:nvPr>
            <p:ph type="title"/>
          </p:nvPr>
        </p:nvSpPr>
        <p:spPr>
          <a:prstGeom prst="rect">
            <a:avLst/>
          </a:prstGeom>
        </p:spPr>
        <p:txBody>
          <a:bodyPr/>
          <a:lstStyle/>
          <a:p>
            <a:pPr/>
            <a:r>
              <a:t>Başlık Metni</a:t>
            </a:r>
          </a:p>
        </p:txBody>
      </p:sp>
      <p:sp>
        <p:nvSpPr>
          <p:cNvPr id="57" name="Gövde Düzeyi Bir…"/>
          <p:cNvSpPr txBox="1"/>
          <p:nvPr>
            <p:ph type="body" idx="1"/>
          </p:nvPr>
        </p:nvSpPr>
        <p:spPr>
          <a:xfrm>
            <a:off x="1473200" y="3898900"/>
            <a:ext cx="2143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Gövde Düzeyi Bir</a:t>
            </a:r>
          </a:p>
          <a:p>
            <a:pPr lvl="1"/>
            <a:r>
              <a:t>Gövde Düzeyi İki</a:t>
            </a:r>
          </a:p>
          <a:p>
            <a:pPr lvl="2"/>
            <a:r>
              <a:t>Gövde Düzeyi Üç</a:t>
            </a:r>
          </a:p>
          <a:p>
            <a:pPr lvl="3"/>
            <a:r>
              <a:t>Gövde Düzeyi Dört</a:t>
            </a:r>
          </a:p>
          <a:p>
            <a:pPr lvl="4"/>
            <a:r>
              <a:t>Gövde Düzeyi Beş</a:t>
            </a:r>
          </a:p>
        </p:txBody>
      </p:sp>
      <p:sp>
        <p:nvSpPr>
          <p:cNvPr id="58"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Madde İşaretleri ve Fotoğraf">
    <p:spTree>
      <p:nvGrpSpPr>
        <p:cNvPr id="1" name=""/>
        <p:cNvGrpSpPr/>
        <p:nvPr/>
      </p:nvGrpSpPr>
      <p:grpSpPr>
        <a:xfrm>
          <a:off x="0" y="0"/>
          <a:ext cx="0" cy="0"/>
          <a:chOff x="0" y="0"/>
          <a:chExt cx="0" cy="0"/>
        </a:xfrm>
      </p:grpSpPr>
      <p:sp>
        <p:nvSpPr>
          <p:cNvPr id="65" name="143070716_1012x1350.jpeg"/>
          <p:cNvSpPr/>
          <p:nvPr>
            <p:ph type="pic" sz="half" idx="21"/>
          </p:nvPr>
        </p:nvSpPr>
        <p:spPr>
          <a:xfrm>
            <a:off x="13169900" y="2376299"/>
            <a:ext cx="9522179" cy="12702588"/>
          </a:xfrm>
          <a:prstGeom prst="rect">
            <a:avLst/>
          </a:prstGeom>
          <a:ln w="9525">
            <a:round/>
          </a:ln>
        </p:spPr>
        <p:txBody>
          <a:bodyPr lIns="91439" tIns="45719" rIns="91439" bIns="45719" anchor="t">
            <a:noAutofit/>
          </a:bodyPr>
          <a:lstStyle/>
          <a:p>
            <a:pPr/>
          </a:p>
        </p:txBody>
      </p:sp>
      <p:sp>
        <p:nvSpPr>
          <p:cNvPr id="66" name="Başlık Metni"/>
          <p:cNvSpPr txBox="1"/>
          <p:nvPr>
            <p:ph type="title"/>
          </p:nvPr>
        </p:nvSpPr>
        <p:spPr>
          <a:prstGeom prst="rect">
            <a:avLst/>
          </a:prstGeom>
        </p:spPr>
        <p:txBody>
          <a:bodyPr/>
          <a:lstStyle/>
          <a:p>
            <a:pPr/>
            <a:r>
              <a:t>Başlık Metni</a:t>
            </a:r>
          </a:p>
        </p:txBody>
      </p:sp>
      <p:sp>
        <p:nvSpPr>
          <p:cNvPr id="67" name="Gövde Düzeyi Bir…"/>
          <p:cNvSpPr txBox="1"/>
          <p:nvPr>
            <p:ph type="body" sz="half" idx="1"/>
          </p:nvPr>
        </p:nvSpPr>
        <p:spPr>
          <a:xfrm>
            <a:off x="1473200" y="3898900"/>
            <a:ext cx="1000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Gövde Düzeyi Bir</a:t>
            </a:r>
          </a:p>
          <a:p>
            <a:pPr lvl="1"/>
            <a:r>
              <a:t>Gövde Düzeyi İki</a:t>
            </a:r>
          </a:p>
          <a:p>
            <a:pPr lvl="2"/>
            <a:r>
              <a:t>Gövde Düzeyi Üç</a:t>
            </a:r>
          </a:p>
          <a:p>
            <a:pPr lvl="3"/>
            <a:r>
              <a:t>Gövde Düzeyi Dört</a:t>
            </a:r>
          </a:p>
          <a:p>
            <a:pPr lvl="4"/>
            <a:r>
              <a:t>Gövde Düzeyi Beş</a:t>
            </a:r>
          </a:p>
        </p:txBody>
      </p:sp>
      <p:sp>
        <p:nvSpPr>
          <p:cNvPr id="68"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dde İşaretleri">
    <p:spTree>
      <p:nvGrpSpPr>
        <p:cNvPr id="1" name=""/>
        <p:cNvGrpSpPr/>
        <p:nvPr/>
      </p:nvGrpSpPr>
      <p:grpSpPr>
        <a:xfrm>
          <a:off x="0" y="0"/>
          <a:ext cx="0" cy="0"/>
          <a:chOff x="0" y="0"/>
          <a:chExt cx="0" cy="0"/>
        </a:xfrm>
      </p:grpSpPr>
      <p:sp>
        <p:nvSpPr>
          <p:cNvPr id="75" name="Gövde Düzeyi Bir…"/>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Gövde Düzeyi Bir</a:t>
            </a:r>
          </a:p>
          <a:p>
            <a:pPr lvl="1"/>
            <a:r>
              <a:t>Gövde Düzeyi İki</a:t>
            </a:r>
          </a:p>
          <a:p>
            <a:pPr lvl="2"/>
            <a:r>
              <a:t>Gövde Düzeyi Üç</a:t>
            </a:r>
          </a:p>
          <a:p>
            <a:pPr lvl="3"/>
            <a:r>
              <a:t>Gövde Düzeyi Dört</a:t>
            </a:r>
          </a:p>
          <a:p>
            <a:pPr lvl="4"/>
            <a:r>
              <a:t>Gövde Düzeyi Beş</a:t>
            </a:r>
          </a:p>
        </p:txBody>
      </p:sp>
      <p:sp>
        <p:nvSpPr>
          <p:cNvPr id="76" name="Slayt Numarası"/>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3 Yukarı">
    <p:spTree>
      <p:nvGrpSpPr>
        <p:cNvPr id="1" name=""/>
        <p:cNvGrpSpPr/>
        <p:nvPr/>
      </p:nvGrpSpPr>
      <p:grpSpPr>
        <a:xfrm>
          <a:off x="0" y="0"/>
          <a:ext cx="0" cy="0"/>
          <a:chOff x="0" y="0"/>
          <a:chExt cx="0" cy="0"/>
        </a:xfrm>
      </p:grpSpPr>
      <p:sp>
        <p:nvSpPr>
          <p:cNvPr id="83" name="143070718_1000x750.jpeg"/>
          <p:cNvSpPr/>
          <p:nvPr>
            <p:ph type="pic" sz="quarter" idx="21"/>
          </p:nvPr>
        </p:nvSpPr>
        <p:spPr>
          <a:xfrm>
            <a:off x="15225183" y="6694487"/>
            <a:ext cx="8551334" cy="6413501"/>
          </a:xfrm>
          <a:prstGeom prst="rect">
            <a:avLst/>
          </a:prstGeom>
          <a:ln w="9525">
            <a:round/>
          </a:ln>
        </p:spPr>
        <p:txBody>
          <a:bodyPr lIns="91439" tIns="45719" rIns="91439" bIns="45719" anchor="t">
            <a:noAutofit/>
          </a:bodyPr>
          <a:lstStyle/>
          <a:p>
            <a:pPr/>
          </a:p>
        </p:txBody>
      </p:sp>
      <p:sp>
        <p:nvSpPr>
          <p:cNvPr id="84" name="143070724_2880x2159.jpeg"/>
          <p:cNvSpPr/>
          <p:nvPr>
            <p:ph type="pic" sz="quarter" idx="22"/>
          </p:nvPr>
        </p:nvSpPr>
        <p:spPr>
          <a:xfrm>
            <a:off x="15773400" y="914400"/>
            <a:ext cx="7476848" cy="5605040"/>
          </a:xfrm>
          <a:prstGeom prst="rect">
            <a:avLst/>
          </a:prstGeom>
          <a:ln w="9525">
            <a:round/>
          </a:ln>
        </p:spPr>
        <p:txBody>
          <a:bodyPr lIns="91439" tIns="45719" rIns="91439" bIns="45719" anchor="t">
            <a:noAutofit/>
          </a:bodyPr>
          <a:lstStyle/>
          <a:p>
            <a:pPr/>
          </a:p>
        </p:txBody>
      </p:sp>
      <p:sp>
        <p:nvSpPr>
          <p:cNvPr id="85" name="143070716_1012x1350.jpeg"/>
          <p:cNvSpPr/>
          <p:nvPr>
            <p:ph type="pic" idx="23"/>
          </p:nvPr>
        </p:nvSpPr>
        <p:spPr>
          <a:xfrm>
            <a:off x="1077599" y="355600"/>
            <a:ext cx="14423165" cy="19240500"/>
          </a:xfrm>
          <a:prstGeom prst="rect">
            <a:avLst/>
          </a:prstGeom>
          <a:ln w="9525">
            <a:round/>
          </a:ln>
        </p:spPr>
        <p:txBody>
          <a:bodyPr lIns="91439" tIns="45719" rIns="91439" bIns="45719" anchor="t">
            <a:noAutofit/>
          </a:bodyPr>
          <a:lstStyle/>
          <a:p>
            <a:pPr/>
          </a:p>
        </p:txBody>
      </p:sp>
      <p:sp>
        <p:nvSpPr>
          <p:cNvPr id="86" name="Slayt Numarası"/>
          <p:cNvSpPr txBox="1"/>
          <p:nvPr>
            <p:ph type="sldNum" sz="quarter" idx="2"/>
          </p:nvPr>
        </p:nvSpPr>
        <p:spPr>
          <a:xfrm>
            <a:off x="23724221" y="13122415"/>
            <a:ext cx="368504" cy="38707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Gövde Düzeyi Bir…"/>
          <p:cNvSpPr txBox="1"/>
          <p:nvPr>
            <p:ph type="body" idx="1"/>
          </p:nvPr>
        </p:nvSpPr>
        <p:spPr>
          <a:xfrm>
            <a:off x="1473200" y="1930400"/>
            <a:ext cx="21437600" cy="985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Gövde Düzeyi Bir</a:t>
            </a:r>
          </a:p>
          <a:p>
            <a:pPr lvl="1"/>
            <a:r>
              <a:t>Gövde Düzeyi İki</a:t>
            </a:r>
          </a:p>
          <a:p>
            <a:pPr lvl="2"/>
            <a:r>
              <a:t>Gövde Düzeyi Üç</a:t>
            </a:r>
          </a:p>
          <a:p>
            <a:pPr lvl="3"/>
            <a:r>
              <a:t>Gövde Düzeyi Dört</a:t>
            </a:r>
          </a:p>
          <a:p>
            <a:pPr lvl="4"/>
            <a:r>
              <a:t>Gövde Düzeyi Beş</a:t>
            </a:r>
          </a:p>
        </p:txBody>
      </p:sp>
      <p:sp>
        <p:nvSpPr>
          <p:cNvPr id="3" name="Başlık Metni"/>
          <p:cNvSpPr txBox="1"/>
          <p:nvPr>
            <p:ph type="title"/>
          </p:nvPr>
        </p:nvSpPr>
        <p:spPr>
          <a:xfrm>
            <a:off x="1473200" y="355600"/>
            <a:ext cx="214376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Başlık Metni</a:t>
            </a:r>
          </a:p>
        </p:txBody>
      </p:sp>
      <p:sp>
        <p:nvSpPr>
          <p:cNvPr id="4" name="Slayt Numarası"/>
          <p:cNvSpPr txBox="1"/>
          <p:nvPr>
            <p:ph type="sldNum" sz="quarter" idx="2"/>
          </p:nvPr>
        </p:nvSpPr>
        <p:spPr>
          <a:xfrm>
            <a:off x="23721936" y="13122415"/>
            <a:ext cx="368504" cy="387070"/>
          </a:xfrm>
          <a:prstGeom prst="rect">
            <a:avLst/>
          </a:prstGeom>
          <a:ln w="12700">
            <a:miter lim="400000"/>
          </a:ln>
        </p:spPr>
        <p:txBody>
          <a:bodyPr wrap="none" lIns="50800" tIns="50800" rIns="50800" bIns="50800" anchor="ctr">
            <a:spAutoFit/>
          </a:bodyPr>
          <a:lstStyle>
            <a:lvl1pPr algn="r">
              <a:defRPr b="1" sz="1800">
                <a:solidFill>
                  <a:srgbClr val="FFFFFF">
                    <a:alpha val="70000"/>
                  </a:srgbClr>
                </a:solidFill>
                <a:latin typeface="Helvetica Neue"/>
                <a:ea typeface="Helvetica Neue"/>
                <a:cs typeface="Helvetica Neue"/>
                <a:sym typeface="Helvetica Neue"/>
              </a:defRPr>
            </a:lvl1pPr>
          </a:lstStyle>
          <a:p>
            <a:pPr>
              <a:defRPr>
                <a:effectLst/>
              </a:defRPr>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titleStyle>
    <p:bodyStyle>
      <a:lvl1pPr marL="63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127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190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254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317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381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444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508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571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bodyStyle>
    <p:otherStyle>
      <a:lvl1pPr marL="0" marR="0" indent="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2286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4572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6858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9144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11430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13716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16002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18288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Namık Kemal Üniversitesi…"/>
          <p:cNvSpPr txBox="1"/>
          <p:nvPr>
            <p:ph type="ctrTitle"/>
          </p:nvPr>
        </p:nvSpPr>
        <p:spPr>
          <a:xfrm>
            <a:off x="755215" y="1183112"/>
            <a:ext cx="15657238" cy="5319478"/>
          </a:xfrm>
          <a:prstGeom prst="rect">
            <a:avLst/>
          </a:prstGeom>
        </p:spPr>
        <p:txBody>
          <a:bodyPr/>
          <a:lstStyle/>
          <a:p>
            <a:pPr defTabSz="808990">
              <a:defRPr sz="6800">
                <a:effectLst/>
              </a:defRPr>
            </a:pPr>
            <a:r>
              <a:t>Namık Kemal Üniversitesi</a:t>
            </a:r>
          </a:p>
          <a:p>
            <a:pPr defTabSz="808990">
              <a:defRPr sz="6800">
                <a:effectLst/>
              </a:defRPr>
            </a:pPr>
            <a:r>
              <a:t>Bilgisayar Mühendisliği</a:t>
            </a:r>
          </a:p>
          <a:p>
            <a:pPr defTabSz="808990">
              <a:defRPr sz="6800">
                <a:effectLst/>
              </a:defRPr>
            </a:pPr>
            <a:r>
              <a:t>PROJE2 Dersi Bitirme Çalışması</a:t>
            </a:r>
          </a:p>
          <a:p>
            <a:pPr defTabSz="808990">
              <a:defRPr sz="6800">
                <a:effectLst/>
              </a:defRPr>
            </a:pPr>
            <a:r>
              <a:t>Trafik İşaretleri Tanımlama Sistemi</a:t>
            </a:r>
          </a:p>
        </p:txBody>
      </p:sp>
      <p:sp>
        <p:nvSpPr>
          <p:cNvPr id="120" name="Ad-Soyad: Yağmur Kahya…"/>
          <p:cNvSpPr txBox="1"/>
          <p:nvPr>
            <p:ph type="subTitle" sz="quarter" idx="1"/>
          </p:nvPr>
        </p:nvSpPr>
        <p:spPr>
          <a:xfrm>
            <a:off x="878828" y="6845299"/>
            <a:ext cx="13559704" cy="3858023"/>
          </a:xfrm>
          <a:prstGeom prst="rect">
            <a:avLst/>
          </a:prstGeom>
        </p:spPr>
        <p:txBody>
          <a:bodyPr/>
          <a:lstStyle/>
          <a:p>
            <a:pPr/>
            <a:r>
              <a:t>Ad-Soyad: Yağmur Kahya</a:t>
            </a:r>
          </a:p>
          <a:p>
            <a:pPr/>
            <a:r>
              <a:t>No: 2170656025</a:t>
            </a:r>
          </a:p>
          <a:p>
            <a:pPr/>
          </a:p>
          <a:p>
            <a:pPr/>
            <a:r>
              <a:t>Danışman: Dr. Öğr. Üyesi Erkan ÖZHAN </a:t>
            </a:r>
          </a:p>
        </p:txBody>
      </p:sp>
      <p:pic>
        <p:nvPicPr>
          <p:cNvPr id="121" name="Ekran Resmi 2021-06-01 12.31.04.png" descr="Ekran Resmi 2021-06-01 12.31.04.png"/>
          <p:cNvPicPr>
            <a:picLocks noChangeAspect="1"/>
          </p:cNvPicPr>
          <p:nvPr/>
        </p:nvPicPr>
        <p:blipFill>
          <a:blip r:embed="rId2">
            <a:extLst/>
          </a:blip>
          <a:stretch>
            <a:fillRect/>
          </a:stretch>
        </p:blipFill>
        <p:spPr>
          <a:xfrm>
            <a:off x="15191351" y="225573"/>
            <a:ext cx="8264323" cy="6431601"/>
          </a:xfrm>
          <a:prstGeom prst="rect">
            <a:avLst/>
          </a:prstGeom>
          <a:ln w="12700">
            <a:miter lim="400000"/>
          </a:ln>
        </p:spPr>
      </p:pic>
      <p:pic>
        <p:nvPicPr>
          <p:cNvPr id="122" name="Ekran Resmi 2021-06-01 12.30.48.png" descr="Ekran Resmi 2021-06-01 12.30.48.png"/>
          <p:cNvPicPr>
            <a:picLocks noChangeAspect="1"/>
          </p:cNvPicPr>
          <p:nvPr/>
        </p:nvPicPr>
        <p:blipFill>
          <a:blip r:embed="rId3">
            <a:extLst/>
          </a:blip>
          <a:stretch>
            <a:fillRect/>
          </a:stretch>
        </p:blipFill>
        <p:spPr>
          <a:xfrm>
            <a:off x="15210482" y="6929291"/>
            <a:ext cx="8226061" cy="6401825"/>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ON"/>
          <p:cNvSpPr txBox="1"/>
          <p:nvPr/>
        </p:nvSpPr>
        <p:spPr>
          <a:xfrm>
            <a:off x="9499600" y="5307338"/>
            <a:ext cx="5384801" cy="31013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0000"/>
            </a:lvl1pPr>
          </a:lstStyle>
          <a:p>
            <a:pPr/>
            <a:r>
              <a:t>SON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Projenin Amacı"/>
          <p:cNvSpPr txBox="1"/>
          <p:nvPr>
            <p:ph type="title"/>
          </p:nvPr>
        </p:nvSpPr>
        <p:spPr>
          <a:prstGeom prst="rect">
            <a:avLst/>
          </a:prstGeom>
        </p:spPr>
        <p:txBody>
          <a:bodyPr/>
          <a:lstStyle/>
          <a:p>
            <a:pPr/>
            <a:r>
              <a:t>Projenin Amacı</a:t>
            </a:r>
          </a:p>
        </p:txBody>
      </p:sp>
      <p:sp>
        <p:nvSpPr>
          <p:cNvPr id="125" name="Yapay Zeka ve teknoloji dünyasında birçok araştırmacı ve Tesla, Uber, Google, Mercedes-Benz, Toyota, Ford, Audi gibi büyük şirketler otonom araçlar ve sürücüsüz arabalar üzerinde çalışıyor.…"/>
          <p:cNvSpPr txBox="1"/>
          <p:nvPr>
            <p:ph type="body" sz="half" idx="1"/>
          </p:nvPr>
        </p:nvSpPr>
        <p:spPr>
          <a:xfrm>
            <a:off x="693450" y="3054614"/>
            <a:ext cx="12748769" cy="10346921"/>
          </a:xfrm>
          <a:prstGeom prst="rect">
            <a:avLst/>
          </a:prstGeom>
        </p:spPr>
        <p:txBody>
          <a:bodyPr/>
          <a:lstStyle/>
          <a:p>
            <a:pPr marL="0" indent="0" defTabSz="457200">
              <a:spcBef>
                <a:spcPts val="800"/>
              </a:spcBef>
              <a:buSzTx/>
              <a:buNone/>
              <a:defRPr>
                <a:effectLst/>
                <a:latin typeface="Helvetica Neue"/>
                <a:ea typeface="Helvetica Neue"/>
                <a:cs typeface="Helvetica Neue"/>
                <a:sym typeface="Helvetica Neue"/>
              </a:defRPr>
            </a:pPr>
            <a:r>
              <a:rPr>
                <a:latin typeface="Times New Roman"/>
                <a:ea typeface="Times New Roman"/>
                <a:cs typeface="Times New Roman"/>
                <a:sym typeface="Times New Roman"/>
              </a:rPr>
              <a:t>Yapay Zeka ve teknoloji</a:t>
            </a:r>
            <a:r>
              <a:rPr>
                <a:latin typeface="Times New Roman"/>
                <a:ea typeface="Times New Roman"/>
                <a:cs typeface="Times New Roman"/>
                <a:sym typeface="Times New Roman"/>
              </a:rPr>
              <a:t> </a:t>
            </a:r>
            <a:r>
              <a:rPr>
                <a:latin typeface="Times New Roman"/>
                <a:ea typeface="Times New Roman"/>
                <a:cs typeface="Times New Roman"/>
                <a:sym typeface="Times New Roman"/>
              </a:rPr>
              <a:t>dünyasında birçok araştırmacı ve Tesla, Uber, Google, Mercedes-Benz, Toyota, Ford, Audi gibi büyük şirketler otonom araçlar ve sürücüsüz arabalar üzerinde çalışıyor. </a:t>
            </a:r>
            <a:endParaRPr>
              <a:latin typeface="Times New Roman"/>
              <a:ea typeface="Times New Roman"/>
              <a:cs typeface="Times New Roman"/>
              <a:sym typeface="Times New Roman"/>
            </a:endParaRPr>
          </a:p>
          <a:p>
            <a:pPr marL="0" indent="0" defTabSz="457200">
              <a:spcBef>
                <a:spcPts val="800"/>
              </a:spcBef>
              <a:buSzTx/>
              <a:buNone/>
              <a:defRPr>
                <a:effectLst/>
                <a:latin typeface="Helvetica Neue"/>
                <a:ea typeface="Helvetica Neue"/>
                <a:cs typeface="Helvetica Neue"/>
                <a:sym typeface="Helvetica Neue"/>
              </a:defRPr>
            </a:pPr>
            <a:r>
              <a:rPr>
                <a:latin typeface="Times New Roman"/>
                <a:ea typeface="Times New Roman"/>
                <a:cs typeface="Times New Roman"/>
                <a:sym typeface="Times New Roman"/>
              </a:rPr>
              <a:t>Dolayısıyla bu teknolojide doğruluğa ulaşmak için araçların trafik işaretlerini yorumlayabilmesi ve buna göre kararlar alabilmesi gerekmektedir.</a:t>
            </a:r>
            <a:endParaRPr>
              <a:latin typeface="Times New Roman"/>
              <a:ea typeface="Times New Roman"/>
              <a:cs typeface="Times New Roman"/>
              <a:sym typeface="Times New Roman"/>
            </a:endParaRPr>
          </a:p>
          <a:p>
            <a:pPr marL="0" indent="0" defTabSz="457200">
              <a:spcBef>
                <a:spcPts val="800"/>
              </a:spcBef>
              <a:buSzTx/>
              <a:buNone/>
              <a:defRPr>
                <a:effectLst/>
                <a:latin typeface="Helvetica Neue"/>
                <a:ea typeface="Helvetica Neue"/>
                <a:cs typeface="Helvetica Neue"/>
                <a:sym typeface="Helvetica Neue"/>
              </a:defRPr>
            </a:pPr>
            <a:r>
              <a:rPr>
                <a:latin typeface="Times New Roman"/>
                <a:ea typeface="Times New Roman"/>
                <a:cs typeface="Times New Roman"/>
                <a:sym typeface="Times New Roman"/>
              </a:rPr>
              <a:t>Bu projede otonom araçların bu trafik işaretlerini anlaması için trafik işaretleri sınıflandırma işleminin yapılması amaçlanmıştır.</a:t>
            </a:r>
          </a:p>
        </p:txBody>
      </p:sp>
      <p:pic>
        <p:nvPicPr>
          <p:cNvPr id="126" name="otonom-araclar-calisma-prensibi.jpg" descr="otonom-araclar-calisma-prensibi.jpg"/>
          <p:cNvPicPr>
            <a:picLocks noChangeAspect="1"/>
          </p:cNvPicPr>
          <p:nvPr/>
        </p:nvPicPr>
        <p:blipFill>
          <a:blip r:embed="rId2">
            <a:extLst/>
          </a:blip>
          <a:stretch>
            <a:fillRect/>
          </a:stretch>
        </p:blipFill>
        <p:spPr>
          <a:xfrm>
            <a:off x="13389139" y="4766772"/>
            <a:ext cx="10442917" cy="6129993"/>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Veriseti"/>
          <p:cNvSpPr txBox="1"/>
          <p:nvPr>
            <p:ph type="title"/>
          </p:nvPr>
        </p:nvSpPr>
        <p:spPr>
          <a:prstGeom prst="rect">
            <a:avLst/>
          </a:prstGeom>
        </p:spPr>
        <p:txBody>
          <a:bodyPr/>
          <a:lstStyle/>
          <a:p>
            <a:pPr/>
            <a:r>
              <a:t>Veriseti</a:t>
            </a:r>
          </a:p>
        </p:txBody>
      </p:sp>
      <p:sp>
        <p:nvSpPr>
          <p:cNvPr id="129" name="Bu projede, görüntüde bulunan trafik işaretlerini farklı kategorilere ayırabilen derin bir sinir ağı modeli oluşturacağız. Bu model ile tüm otonom araçlar için çok önemli bir görev olan trafik işaretlerini okuyup anlayabiliyoruz. Kaggle’ da bulunan GTSRB"/>
          <p:cNvSpPr txBox="1"/>
          <p:nvPr>
            <p:ph type="body" sz="half" idx="1"/>
          </p:nvPr>
        </p:nvSpPr>
        <p:spPr>
          <a:xfrm>
            <a:off x="1437756" y="3048264"/>
            <a:ext cx="22318557" cy="5295718"/>
          </a:xfrm>
          <a:prstGeom prst="rect">
            <a:avLst/>
          </a:prstGeom>
        </p:spPr>
        <p:txBody>
          <a:bodyPr/>
          <a:lstStyle/>
          <a:p>
            <a:pPr marL="0" indent="0" algn="just" defTabSz="457200">
              <a:lnSpc>
                <a:spcPct val="150000"/>
              </a:lnSpc>
              <a:spcBef>
                <a:spcPts val="0"/>
              </a:spcBef>
              <a:buSzTx/>
              <a:buNone/>
              <a:defRPr sz="4700">
                <a:effectLst/>
                <a:uFill>
                  <a:solidFill>
                    <a:srgbClr val="000000"/>
                  </a:solidFill>
                </a:uFill>
                <a:latin typeface="Arial"/>
                <a:ea typeface="Arial"/>
                <a:cs typeface="Arial"/>
                <a:sym typeface="Arial"/>
              </a:defRPr>
            </a:pPr>
            <a:r>
              <a:rPr>
                <a:latin typeface="Times New Roman"/>
                <a:ea typeface="Times New Roman"/>
                <a:cs typeface="Times New Roman"/>
                <a:sym typeface="Times New Roman"/>
              </a:rPr>
              <a:t>Bu projede, görüntüde bulunan trafik işaretlerini farklı kategorilere ayırabilen derin bir sinir ağı modeli oluşturacağız. Bu model ile tüm otonom araçlar için çok önemli bir görev olan trafik işaretlerini okuyup anlayabiliyoruz. Kaggle’ da bulunan </a:t>
            </a:r>
            <a:r>
              <a:rPr i="1">
                <a:latin typeface="Times New Roman"/>
                <a:ea typeface="Times New Roman"/>
                <a:cs typeface="Times New Roman"/>
                <a:sym typeface="Times New Roman"/>
              </a:rPr>
              <a:t>GTSRB - German Traffic Sign Recognition Benchmark </a:t>
            </a:r>
            <a:r>
              <a:rPr>
                <a:latin typeface="Times New Roman"/>
                <a:ea typeface="Times New Roman"/>
                <a:cs typeface="Times New Roman"/>
                <a:sym typeface="Times New Roman"/>
              </a:rPr>
              <a:t>datasets kullanılmıştır.</a:t>
            </a:r>
          </a:p>
        </p:txBody>
      </p:sp>
      <p:pic>
        <p:nvPicPr>
          <p:cNvPr id="130" name="Ekran Resmi 2021-06-06 19.13.02.png" descr="Ekran Resmi 2021-06-06 19.13.02.png"/>
          <p:cNvPicPr>
            <a:picLocks noChangeAspect="1"/>
          </p:cNvPicPr>
          <p:nvPr/>
        </p:nvPicPr>
        <p:blipFill>
          <a:blip r:embed="rId2">
            <a:extLst/>
          </a:blip>
          <a:stretch>
            <a:fillRect/>
          </a:stretch>
        </p:blipFill>
        <p:spPr>
          <a:xfrm>
            <a:off x="2372670" y="8463483"/>
            <a:ext cx="20448730" cy="3260618"/>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Proje Gereksinimleri"/>
          <p:cNvSpPr txBox="1"/>
          <p:nvPr>
            <p:ph type="title"/>
          </p:nvPr>
        </p:nvSpPr>
        <p:spPr>
          <a:prstGeom prst="rect">
            <a:avLst/>
          </a:prstGeom>
        </p:spPr>
        <p:txBody>
          <a:bodyPr/>
          <a:lstStyle/>
          <a:p>
            <a:pPr/>
            <a:r>
              <a:t>Proje Gereksinimleri</a:t>
            </a:r>
          </a:p>
        </p:txBody>
      </p:sp>
      <p:sp>
        <p:nvSpPr>
          <p:cNvPr id="133" name="Bu projede  Keras, Matplotlib, Scikit-learn, Pandas, PIL ve görüntü sınıflandırması kullanılmıştır."/>
          <p:cNvSpPr txBox="1"/>
          <p:nvPr>
            <p:ph type="body" sz="quarter" idx="1"/>
          </p:nvPr>
        </p:nvSpPr>
        <p:spPr>
          <a:xfrm>
            <a:off x="1473199" y="4855846"/>
            <a:ext cx="10007601" cy="6137908"/>
          </a:xfrm>
          <a:prstGeom prst="rect">
            <a:avLst/>
          </a:prstGeom>
        </p:spPr>
        <p:txBody>
          <a:bodyPr/>
          <a:lstStyle>
            <a:lvl1pPr marL="0" indent="0" defTabSz="457200">
              <a:lnSpc>
                <a:spcPct val="150000"/>
              </a:lnSpc>
              <a:spcBef>
                <a:spcPts val="0"/>
              </a:spcBef>
              <a:buSzTx/>
              <a:buNone/>
              <a:defRPr b="1" sz="4600">
                <a:uFill>
                  <a:solidFill>
                    <a:srgbClr val="000000"/>
                  </a:solidFill>
                </a:uFill>
                <a:latin typeface="Times New Roman"/>
                <a:ea typeface="Times New Roman"/>
                <a:cs typeface="Times New Roman"/>
                <a:sym typeface="Times New Roman"/>
              </a:defRPr>
            </a:lvl1pPr>
          </a:lstStyle>
          <a:p>
            <a:pPr>
              <a:defRPr b="0">
                <a:effectLst/>
                <a:latin typeface="Arial"/>
                <a:ea typeface="Arial"/>
                <a:cs typeface="Arial"/>
                <a:sym typeface="Arial"/>
              </a:defRPr>
            </a:pPr>
            <a:r>
              <a:rPr b="1">
                <a:latin typeface="Times New Roman"/>
                <a:ea typeface="Times New Roman"/>
                <a:cs typeface="Times New Roman"/>
                <a:sym typeface="Times New Roman"/>
              </a:rPr>
              <a:t>Bu projede  Keras, Matplotlib, Scikit-learn, Pandas, PIL ve görüntü sınıflandırması kullanılmıştır.</a:t>
            </a:r>
            <a:endParaRPr b="1">
              <a:latin typeface="Times New Roman"/>
              <a:ea typeface="Times New Roman"/>
              <a:cs typeface="Times New Roman"/>
              <a:sym typeface="Times New Roman"/>
            </a:endParaRPr>
          </a:p>
        </p:txBody>
      </p:sp>
      <p:pic>
        <p:nvPicPr>
          <p:cNvPr id="134" name="digits-dataset-scikit-learn-machine-learning-python-tutorial.png" descr="digits-dataset-scikit-learn-machine-learning-python-tutorial.png"/>
          <p:cNvPicPr>
            <a:picLocks noChangeAspect="1"/>
          </p:cNvPicPr>
          <p:nvPr/>
        </p:nvPicPr>
        <p:blipFill>
          <a:blip r:embed="rId2">
            <a:extLst/>
          </a:blip>
          <a:stretch>
            <a:fillRect/>
          </a:stretch>
        </p:blipFill>
        <p:spPr>
          <a:xfrm>
            <a:off x="11898478" y="3462525"/>
            <a:ext cx="10795001" cy="4445001"/>
          </a:xfrm>
          <a:prstGeom prst="rect">
            <a:avLst/>
          </a:prstGeom>
          <a:ln w="12700">
            <a:miter lim="400000"/>
          </a:ln>
        </p:spPr>
      </p:pic>
      <p:pic>
        <p:nvPicPr>
          <p:cNvPr id="135" name="keras.png" descr="keras.png"/>
          <p:cNvPicPr>
            <a:picLocks noChangeAspect="1"/>
          </p:cNvPicPr>
          <p:nvPr/>
        </p:nvPicPr>
        <p:blipFill>
          <a:blip r:embed="rId3">
            <a:extLst/>
          </a:blip>
          <a:stretch>
            <a:fillRect/>
          </a:stretch>
        </p:blipFill>
        <p:spPr>
          <a:xfrm>
            <a:off x="11058727" y="8855566"/>
            <a:ext cx="11824139" cy="34290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CNN Model"/>
          <p:cNvSpPr txBox="1"/>
          <p:nvPr>
            <p:ph type="title"/>
          </p:nvPr>
        </p:nvSpPr>
        <p:spPr>
          <a:prstGeom prst="rect">
            <a:avLst/>
          </a:prstGeom>
        </p:spPr>
        <p:txBody>
          <a:bodyPr/>
          <a:lstStyle/>
          <a:p>
            <a:pPr/>
            <a:r>
              <a:t>CNN Model</a:t>
            </a:r>
          </a:p>
        </p:txBody>
      </p:sp>
      <p:sp>
        <p:nvSpPr>
          <p:cNvPr id="138" name="Görüntüleri kendi kategorilerine göre sınıflandırmak için bir CNN modeli oluşturuldu.…"/>
          <p:cNvSpPr txBox="1"/>
          <p:nvPr>
            <p:ph type="body" idx="1"/>
          </p:nvPr>
        </p:nvSpPr>
        <p:spPr>
          <a:xfrm>
            <a:off x="1473200" y="3898900"/>
            <a:ext cx="21530223" cy="8410423"/>
          </a:xfrm>
          <a:prstGeom prst="rect">
            <a:avLst/>
          </a:prstGeom>
          <a:ln w="25400">
            <a:solidFill>
              <a:srgbClr val="ACA6A4"/>
            </a:solidFill>
          </a:ln>
          <a:effectLst>
            <a:outerShdw sx="100000" sy="100000" kx="0" ky="0" algn="b" rotWithShape="0" blurRad="25400" dist="38100" dir="2700000">
              <a:srgbClr val="000000">
                <a:alpha val="64999"/>
              </a:srgbClr>
            </a:outerShdw>
          </a:effectLst>
        </p:spPr>
        <p:txBody>
          <a:bodyPr/>
          <a:lstStyle/>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Görüntüleri kendi kategorilerine göre sınıflandırmak için bir CNN modeli oluşturuldu.</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Modelin mimarisi;</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2 Conv2D layer (filter=32, kernel_size=(5,5), activation=”relu”)</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MaxPool2D layer ( pool_size=(2,2))</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Dropout layer (rate=0.25)</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2 Conv2D layer (filter=64, kernel_size=(3,3), activation=”relu”)</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MaxPool2D layer ( pool_size=(2,2))</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Dropout layer (rate=0.25)</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Flatten layer to squeeze the layers into 1 dimension</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Dense Fully connected layer (256 nodes, activation=”relu”)</a:t>
            </a:r>
          </a:p>
          <a:p>
            <a:pPr marL="0" indent="0" algn="ctr" defTabSz="709930">
              <a:spcBef>
                <a:spcPts val="0"/>
              </a:spcBef>
              <a:buSzTx/>
              <a:buNone/>
              <a:defRPr sz="4300">
                <a:effectLst>
                  <a:outerShdw sx="100000" sy="100000" kx="0" ky="0" algn="b" rotWithShape="0" blurRad="43688" dist="32766" dir="5400000">
                    <a:srgbClr val="000000"/>
                  </a:outerShdw>
                </a:effectLst>
                <a:latin typeface="Times New Roman"/>
                <a:ea typeface="Times New Roman"/>
                <a:cs typeface="Times New Roman"/>
                <a:sym typeface="Times New Roman"/>
              </a:defRPr>
            </a:pPr>
            <a:r>
              <a:t>	Dropout layer (rate=0.5)</a:t>
            </a:r>
          </a:p>
          <a:p>
            <a:pPr marL="0" indent="0" algn="ctr" defTabSz="709930">
              <a:spcBef>
                <a:spcPts val="0"/>
              </a:spcBef>
              <a:buSzTx/>
              <a:buNone/>
              <a:defRPr sz="4902">
                <a:effectLst>
                  <a:outerShdw sx="100000" sy="100000" kx="0" ky="0" algn="b" rotWithShape="0" blurRad="43688" dist="32766" dir="5400000">
                    <a:srgbClr val="000000"/>
                  </a:outerShdw>
                </a:effectLst>
                <a:latin typeface="Times New Roman"/>
                <a:ea typeface="Times New Roman"/>
                <a:cs typeface="Times New Roman"/>
                <a:sym typeface="Times New Roman"/>
              </a:defRPr>
            </a:pPr>
            <a:r>
              <a:t>Dense layer (43 nodes, activation=”softmax”)</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Modelimiz eğitim veri setinde %93 doğruluk elde etti. Matplotlib ile, doğruluk ve kayıp için grafiği çiziyoruz."/>
          <p:cNvSpPr txBox="1"/>
          <p:nvPr>
            <p:ph type="body" sz="half" idx="1"/>
          </p:nvPr>
        </p:nvSpPr>
        <p:spPr>
          <a:xfrm>
            <a:off x="603319" y="1054448"/>
            <a:ext cx="9889227" cy="10557642"/>
          </a:xfrm>
          <a:prstGeom prst="rect">
            <a:avLst/>
          </a:prstGeom>
        </p:spPr>
        <p:txBody>
          <a:bodyPr/>
          <a:lstStyle>
            <a:lvl1pPr marL="0" indent="0" defTabSz="457200">
              <a:spcBef>
                <a:spcPts val="0"/>
              </a:spcBef>
              <a:buSzTx/>
              <a:buNone/>
              <a:tabLst>
                <a:tab pos="5727700" algn="r"/>
              </a:tabLst>
              <a:defRPr sz="4900">
                <a:latin typeface="Times New Roman"/>
                <a:ea typeface="Times New Roman"/>
                <a:cs typeface="Times New Roman"/>
                <a:sym typeface="Times New Roman"/>
              </a:defRPr>
            </a:lvl1pPr>
          </a:lstStyle>
          <a:p>
            <a:pPr>
              <a:defRPr>
                <a:effectLst/>
              </a:defRPr>
            </a:pPr>
            <a:r>
              <a:t>Modelimiz eğitim veri setinde %93 doğruluk elde etti. Matplotlib ile, doğruluk ve kayıp için grafiği çiziyoruz.</a:t>
            </a:r>
          </a:p>
        </p:txBody>
      </p:sp>
      <p:pic>
        <p:nvPicPr>
          <p:cNvPr id="141" name="7.png" descr="7.png"/>
          <p:cNvPicPr>
            <a:picLocks noChangeAspect="1"/>
          </p:cNvPicPr>
          <p:nvPr/>
        </p:nvPicPr>
        <p:blipFill>
          <a:blip r:embed="rId2">
            <a:extLst/>
          </a:blip>
          <a:stretch>
            <a:fillRect/>
          </a:stretch>
        </p:blipFill>
        <p:spPr>
          <a:xfrm>
            <a:off x="11932715" y="555313"/>
            <a:ext cx="11405369" cy="1194063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Tkinter"/>
          <p:cNvSpPr txBox="1"/>
          <p:nvPr>
            <p:ph type="title"/>
          </p:nvPr>
        </p:nvSpPr>
        <p:spPr>
          <a:prstGeom prst="rect">
            <a:avLst/>
          </a:prstGeom>
        </p:spPr>
        <p:txBody>
          <a:bodyPr/>
          <a:lstStyle/>
          <a:p>
            <a:pPr/>
            <a:r>
              <a:t>Tkinter</a:t>
            </a:r>
          </a:p>
        </p:txBody>
      </p:sp>
      <p:sp>
        <p:nvSpPr>
          <p:cNvPr id="144" name="Tkinter, Python'un fiili standart GUI (Grafik Kullanıcı Arayüzü) paketidir.…"/>
          <p:cNvSpPr txBox="1"/>
          <p:nvPr>
            <p:ph type="body" idx="1"/>
          </p:nvPr>
        </p:nvSpPr>
        <p:spPr>
          <a:xfrm>
            <a:off x="339019" y="3081769"/>
            <a:ext cx="23820183" cy="8344521"/>
          </a:xfrm>
          <a:prstGeom prst="rect">
            <a:avLst/>
          </a:prstGeom>
        </p:spPr>
        <p:txBody>
          <a:bodyPr/>
          <a:lstStyle/>
          <a:p>
            <a:pPr marL="0" indent="0" defTabSz="457200">
              <a:spcBef>
                <a:spcPts val="0"/>
              </a:spcBef>
              <a:buSzTx/>
              <a:buNone/>
              <a:defRPr sz="4500">
                <a:effectLst/>
                <a:latin typeface="Times New Roman"/>
                <a:ea typeface="Times New Roman"/>
                <a:cs typeface="Times New Roman"/>
                <a:sym typeface="Times New Roman"/>
              </a:defRPr>
            </a:pPr>
            <a:r>
              <a:t>Tkinter, Python'un fiili standart GUI (Grafik Kullanıcı Arayüzü) paketidir. </a:t>
            </a:r>
          </a:p>
          <a:p>
            <a:pPr marL="0" indent="0" defTabSz="457200">
              <a:spcBef>
                <a:spcPts val="0"/>
              </a:spcBef>
              <a:buSzTx/>
              <a:buNone/>
              <a:defRPr sz="4500">
                <a:effectLst/>
                <a:latin typeface="Times New Roman"/>
                <a:ea typeface="Times New Roman"/>
                <a:cs typeface="Times New Roman"/>
                <a:sym typeface="Times New Roman"/>
              </a:defRPr>
            </a:pPr>
            <a:r>
              <a:t>Python, Tkinter ile birlikte kullanıldığında GUI uygulamaları hızlı ve kolay bir şekilde oluşturulur. Tkinter, Tk GUI araç setine güçlü bir nesne yönelimli arayüz sağlar.</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6" name="Ekran Resmi 2021-06-06 19.25.25.png" descr="Ekran Resmi 2021-06-06 19.25.25.png"/>
          <p:cNvPicPr>
            <a:picLocks noChangeAspect="1"/>
          </p:cNvPicPr>
          <p:nvPr/>
        </p:nvPicPr>
        <p:blipFill>
          <a:blip r:embed="rId2">
            <a:extLst/>
          </a:blip>
          <a:stretch>
            <a:fillRect/>
          </a:stretch>
        </p:blipFill>
        <p:spPr>
          <a:xfrm>
            <a:off x="95021" y="148930"/>
            <a:ext cx="9853963" cy="7602784"/>
          </a:xfrm>
          <a:prstGeom prst="rect">
            <a:avLst/>
          </a:prstGeom>
          <a:ln w="12700">
            <a:miter lim="400000"/>
          </a:ln>
        </p:spPr>
      </p:pic>
      <p:pic>
        <p:nvPicPr>
          <p:cNvPr id="147" name="Ekran Resmi 2021-06-06 19.26.17.png" descr="Ekran Resmi 2021-06-06 19.26.17.png"/>
          <p:cNvPicPr>
            <a:picLocks noChangeAspect="1"/>
          </p:cNvPicPr>
          <p:nvPr/>
        </p:nvPicPr>
        <p:blipFill>
          <a:blip r:embed="rId3">
            <a:extLst/>
          </a:blip>
          <a:stretch>
            <a:fillRect/>
          </a:stretch>
        </p:blipFill>
        <p:spPr>
          <a:xfrm>
            <a:off x="13673137" y="91587"/>
            <a:ext cx="10677135" cy="8222120"/>
          </a:xfrm>
          <a:prstGeom prst="rect">
            <a:avLst/>
          </a:prstGeom>
          <a:ln w="12700">
            <a:miter lim="400000"/>
          </a:ln>
        </p:spPr>
      </p:pic>
      <p:pic>
        <p:nvPicPr>
          <p:cNvPr id="148" name="Ekran Resmi 2021-06-06 19.25.45.png" descr="Ekran Resmi 2021-06-06 19.25.45.png"/>
          <p:cNvPicPr>
            <a:picLocks noChangeAspect="1"/>
          </p:cNvPicPr>
          <p:nvPr/>
        </p:nvPicPr>
        <p:blipFill>
          <a:blip r:embed="rId4">
            <a:extLst/>
          </a:blip>
          <a:stretch>
            <a:fillRect/>
          </a:stretch>
        </p:blipFill>
        <p:spPr>
          <a:xfrm>
            <a:off x="6485366" y="5739649"/>
            <a:ext cx="11413268" cy="785010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Bu Python projesinde, trafik işaretleri sınıflandırıcısı için bir CNN modeli oluşturuldu %93 başarıyla sınıflandırdık ve  doğruluk ve kaybımızın zamanla nasıl değiştiğini görselleştirdik.…"/>
          <p:cNvSpPr txBox="1"/>
          <p:nvPr>
            <p:ph type="body" idx="1"/>
          </p:nvPr>
        </p:nvSpPr>
        <p:spPr>
          <a:xfrm>
            <a:off x="1225097" y="2838449"/>
            <a:ext cx="21437601" cy="8039101"/>
          </a:xfrm>
          <a:prstGeom prst="rect">
            <a:avLst/>
          </a:prstGeom>
        </p:spPr>
        <p:txBody>
          <a:bodyPr/>
          <a:lstStyle/>
          <a:p>
            <a:pPr marL="0" indent="0" algn="just" defTabSz="457200">
              <a:lnSpc>
                <a:spcPct val="150000"/>
              </a:lnSpc>
              <a:spcBef>
                <a:spcPts val="0"/>
              </a:spcBef>
              <a:buSzTx/>
              <a:buNone/>
              <a:defRPr>
                <a:effectLst/>
                <a:uFill>
                  <a:solidFill>
                    <a:srgbClr val="000000"/>
                  </a:solidFill>
                </a:uFill>
                <a:latin typeface="Arial"/>
                <a:ea typeface="Arial"/>
                <a:cs typeface="Arial"/>
                <a:sym typeface="Arial"/>
              </a:defRPr>
            </a:pPr>
            <a:r>
              <a:rPr>
                <a:latin typeface="Times New Roman"/>
                <a:ea typeface="Times New Roman"/>
                <a:cs typeface="Times New Roman"/>
                <a:sym typeface="Times New Roman"/>
              </a:rPr>
              <a:t>B</a:t>
            </a:r>
            <a:r>
              <a:rPr>
                <a:latin typeface="Times New Roman"/>
                <a:ea typeface="Times New Roman"/>
                <a:cs typeface="Times New Roman"/>
                <a:sym typeface="Times New Roman"/>
              </a:rPr>
              <a:t>u Python projesinde, trafik işaretleri sınıflandırıcısı için bir CNN modeli oluşturuldu %93 başarıyla sınıflandırdık ve  doğruluk ve kaybımızın zamanla nasıl değiştiğini görselleştirdik.</a:t>
            </a:r>
            <a:endParaRPr>
              <a:latin typeface="Times New Roman"/>
              <a:ea typeface="Times New Roman"/>
              <a:cs typeface="Times New Roman"/>
              <a:sym typeface="Times New Roman"/>
            </a:endParaRPr>
          </a:p>
          <a:p>
            <a:pPr marL="0" indent="0" algn="just" defTabSz="457200">
              <a:lnSpc>
                <a:spcPct val="150000"/>
              </a:lnSpc>
              <a:spcBef>
                <a:spcPts val="0"/>
              </a:spcBef>
              <a:buSzTx/>
              <a:buNone/>
              <a:defRPr>
                <a:effectLst/>
                <a:uFill>
                  <a:solidFill>
                    <a:srgbClr val="000000"/>
                  </a:solidFill>
                </a:uFill>
                <a:latin typeface="Arial"/>
                <a:ea typeface="Arial"/>
                <a:cs typeface="Arial"/>
                <a:sym typeface="Arial"/>
              </a:defRPr>
            </a:pPr>
            <a:r>
              <a:rPr>
                <a:latin typeface="Times New Roman"/>
                <a:ea typeface="Times New Roman"/>
                <a:cs typeface="Times New Roman"/>
                <a:sym typeface="Times New Roman"/>
              </a:rPr>
              <a:t>Tkinter GIU ile sınıflandırma işlemi için arayüz oluşturduk, eğittiğimiz CNN modelini ekledik.</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xmlns:r="http://schemas.openxmlformats.org/officeDocument/2006/relationships" name="Industrial">
  <a:themeElements>
    <a:clrScheme name="Industrial">
      <a:dk1>
        <a:srgbClr val="BC00FF"/>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